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image4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78" r:id="rId3"/>
    <p:sldId id="266" r:id="rId4"/>
    <p:sldId id="272" r:id="rId5"/>
    <p:sldId id="276" r:id="rId6"/>
    <p:sldId id="258" r:id="rId7"/>
    <p:sldId id="260" r:id="rId8"/>
    <p:sldId id="259" r:id="rId9"/>
    <p:sldId id="261" r:id="rId10"/>
    <p:sldId id="267" r:id="rId11"/>
    <p:sldId id="277" r:id="rId12"/>
    <p:sldId id="268" r:id="rId13"/>
    <p:sldId id="262" r:id="rId14"/>
    <p:sldId id="269" r:id="rId15"/>
    <p:sldId id="270" r:id="rId16"/>
    <p:sldId id="271" r:id="rId17"/>
    <p:sldId id="265" r:id="rId18"/>
    <p:sldId id="275" r:id="rId19"/>
    <p:sldId id="274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422"/>
    <p:restoredTop sz="94682"/>
  </p:normalViewPr>
  <p:slideViewPr>
    <p:cSldViewPr snapToGrid="0" snapToObjects="1">
      <p:cViewPr varScale="1">
        <p:scale>
          <a:sx n="72" d="100"/>
          <a:sy n="72" d="100"/>
        </p:scale>
        <p:origin x="966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7F4672-B1BD-6D42-9F12-B2782EA621AC}" type="datetimeFigureOut">
              <a:rPr lang="en-US" smtClean="0"/>
              <a:t>8/10/2016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C494F-B4DA-DA47-901B-D511964D8D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2234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7F4672-B1BD-6D42-9F12-B2782EA621AC}" type="datetimeFigureOut">
              <a:rPr lang="en-US" smtClean="0"/>
              <a:t>8/10/2016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C494F-B4DA-DA47-901B-D511964D8D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770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7F4672-B1BD-6D42-9F12-B2782EA621AC}" type="datetimeFigureOut">
              <a:rPr lang="en-US" smtClean="0"/>
              <a:t>8/10/2016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C494F-B4DA-DA47-901B-D511964D8D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4646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7F4672-B1BD-6D42-9F12-B2782EA621AC}" type="datetimeFigureOut">
              <a:rPr lang="en-US" smtClean="0"/>
              <a:t>8/10/2016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C494F-B4DA-DA47-901B-D511964D8D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4444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7F4672-B1BD-6D42-9F12-B2782EA621AC}" type="datetimeFigureOut">
              <a:rPr lang="en-US" smtClean="0"/>
              <a:t>8/10/2016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C494F-B4DA-DA47-901B-D511964D8D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3790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7F4672-B1BD-6D42-9F12-B2782EA621AC}" type="datetimeFigureOut">
              <a:rPr lang="en-US" smtClean="0"/>
              <a:t>8/10/2016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C494F-B4DA-DA47-901B-D511964D8D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969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7F4672-B1BD-6D42-9F12-B2782EA621AC}" type="datetimeFigureOut">
              <a:rPr lang="en-US" smtClean="0"/>
              <a:t>8/10/2016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C494F-B4DA-DA47-901B-D511964D8D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5541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7F4672-B1BD-6D42-9F12-B2782EA621AC}" type="datetimeFigureOut">
              <a:rPr lang="en-US" smtClean="0"/>
              <a:t>8/10/2016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C494F-B4DA-DA47-901B-D511964D8D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1129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7F4672-B1BD-6D42-9F12-B2782EA621AC}" type="datetimeFigureOut">
              <a:rPr lang="en-US" smtClean="0"/>
              <a:t>8/10/2016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C494F-B4DA-DA47-901B-D511964D8D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2079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7F4672-B1BD-6D42-9F12-B2782EA621AC}" type="datetimeFigureOut">
              <a:rPr lang="en-US" smtClean="0"/>
              <a:t>8/10/2016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C494F-B4DA-DA47-901B-D511964D8D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8979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7F4672-B1BD-6D42-9F12-B2782EA621AC}" type="datetimeFigureOut">
              <a:rPr lang="en-US" smtClean="0"/>
              <a:t>8/10/2016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C494F-B4DA-DA47-901B-D511964D8D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8345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7F4672-B1BD-6D42-9F12-B2782EA621AC}" type="datetimeFigureOut">
              <a:rPr lang="en-US" smtClean="0"/>
              <a:t>8/10/2016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7C494F-B4DA-DA47-901B-D511964D8D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3060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0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jp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drive.google.com/file/d/0B-E781EGohinR3c3Y0NCdFJZekE/view?usp=sharing" TargetMode="External"/><Relationship Id="rId3" Type="http://schemas.openxmlformats.org/officeDocument/2006/relationships/image" Target="../media/image23.jpg"/><Relationship Id="rId7" Type="http://schemas.openxmlformats.org/officeDocument/2006/relationships/hyperlink" Target="https://drive.google.com/file/d/0By_tgUiE4yI8dUFRSW82Tk1pT2s/view?usp=sharing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drive.google.com/file/d/0By_tgUiE4yI8SWgxNTR3cEdPUG8/view?usp=sharing" TargetMode="External"/><Relationship Id="rId5" Type="http://schemas.openxmlformats.org/officeDocument/2006/relationships/hyperlink" Target="https://drive.google.com/file/d/0By_tgUiE4yI8d1NDRUJVY0JYams/view?usp=sharing" TargetMode="External"/><Relationship Id="rId10" Type="http://schemas.openxmlformats.org/officeDocument/2006/relationships/hyperlink" Target="https://drive.google.com/file/d/0B4ll35uF4v_0M3Rkc3YxNGJVaTA/view?usp=sharing" TargetMode="External"/><Relationship Id="rId4" Type="http://schemas.openxmlformats.org/officeDocument/2006/relationships/hyperlink" Target="https://drive.google.com/file/d/0By_tgUiE4yI8aDRlNlQ2MGFHNTA/view?usp=sharing" TargetMode="External"/><Relationship Id="rId9" Type="http://schemas.openxmlformats.org/officeDocument/2006/relationships/hyperlink" Target="https://drive.google.com/file/d/0B4ll35uF4v_0QWNTTkg1N1JtTlE/view?usp=sharing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jpe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a/husky.neu.edu/spreadsheets/d/1T4idl9z2iTVbz0nuaVbCTP9Sp7neO_8e-IenwwKXT9o/edit?usp=sharing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899" y="1503699"/>
            <a:ext cx="3764971" cy="179004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84073"/>
            <a:ext cx="12192000" cy="267392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141190" y="1497944"/>
            <a:ext cx="860021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FF0000"/>
                </a:solidFill>
              </a:rPr>
              <a:t>NU </a:t>
            </a:r>
            <a:r>
              <a:rPr lang="en-US" sz="4400" dirty="0" err="1">
                <a:solidFill>
                  <a:srgbClr val="FF0000"/>
                </a:solidFill>
              </a:rPr>
              <a:t>RedEye</a:t>
            </a:r>
            <a:r>
              <a:rPr lang="en-US" sz="4400" dirty="0">
                <a:solidFill>
                  <a:srgbClr val="FF0000"/>
                </a:solidFill>
              </a:rPr>
              <a:t> Connect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102100" y="2327830"/>
            <a:ext cx="62611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</a:rPr>
              <a:t>10 August 2016</a:t>
            </a:r>
          </a:p>
        </p:txBody>
      </p:sp>
    </p:spTree>
    <p:extLst>
      <p:ext uri="{BB962C8B-B14F-4D97-AF65-F5344CB8AC3E}">
        <p14:creationId xmlns:p14="http://schemas.microsoft.com/office/powerpoint/2010/main" val="4644425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157" y="408136"/>
            <a:ext cx="2070538" cy="98443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617297" y="408136"/>
            <a:ext cx="56650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SOLUTION</a:t>
            </a:r>
          </a:p>
        </p:txBody>
      </p:sp>
      <p:sp>
        <p:nvSpPr>
          <p:cNvPr id="2" name="Rectangle 1"/>
          <p:cNvSpPr/>
          <p:nvPr/>
        </p:nvSpPr>
        <p:spPr>
          <a:xfrm>
            <a:off x="508000" y="2235200"/>
            <a:ext cx="2217527" cy="2318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39800" y="2073241"/>
            <a:ext cx="2217527" cy="1913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0" y="1292162"/>
            <a:ext cx="12192000" cy="10034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930968" y="2589880"/>
            <a:ext cx="1992366" cy="98443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613" y="2282617"/>
            <a:ext cx="622300" cy="109626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6127" y="2151217"/>
            <a:ext cx="1104900" cy="122766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0800" y="2604397"/>
            <a:ext cx="650240" cy="6502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941" y="2029492"/>
            <a:ext cx="990600" cy="147111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5425" y="2475229"/>
            <a:ext cx="889899" cy="779408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5359" y="2282940"/>
            <a:ext cx="1095944" cy="1095944"/>
          </a:xfrm>
          <a:prstGeom prst="rect">
            <a:avLst/>
          </a:prstGeom>
        </p:spPr>
      </p:pic>
      <p:sp>
        <p:nvSpPr>
          <p:cNvPr id="19" name="Right Arrow 18"/>
          <p:cNvSpPr/>
          <p:nvPr/>
        </p:nvSpPr>
        <p:spPr>
          <a:xfrm>
            <a:off x="1498191" y="2904299"/>
            <a:ext cx="625496" cy="350338"/>
          </a:xfrm>
          <a:prstGeom prst="rightArrow">
            <a:avLst/>
          </a:prstGeom>
          <a:solidFill>
            <a:srgbClr val="FF0000"/>
          </a:soli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>
            <a:off x="2972921" y="2895036"/>
            <a:ext cx="625496" cy="350338"/>
          </a:xfrm>
          <a:prstGeom prst="rightArrow">
            <a:avLst/>
          </a:prstGeom>
          <a:solidFill>
            <a:srgbClr val="FF0000"/>
          </a:soli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/>
          <p:cNvSpPr/>
          <p:nvPr/>
        </p:nvSpPr>
        <p:spPr>
          <a:xfrm>
            <a:off x="4828886" y="2904299"/>
            <a:ext cx="625496" cy="350338"/>
          </a:xfrm>
          <a:prstGeom prst="rightArrow">
            <a:avLst/>
          </a:prstGeom>
          <a:solidFill>
            <a:srgbClr val="FF0000"/>
          </a:soli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/>
          <p:cNvSpPr/>
          <p:nvPr/>
        </p:nvSpPr>
        <p:spPr>
          <a:xfrm>
            <a:off x="8305472" y="2765049"/>
            <a:ext cx="625496" cy="350338"/>
          </a:xfrm>
          <a:prstGeom prst="rightArrow">
            <a:avLst/>
          </a:prstGeom>
          <a:solidFill>
            <a:srgbClr val="FF0000"/>
          </a:soli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Arrow 23"/>
          <p:cNvSpPr/>
          <p:nvPr/>
        </p:nvSpPr>
        <p:spPr>
          <a:xfrm>
            <a:off x="5743114" y="2414711"/>
            <a:ext cx="625496" cy="350338"/>
          </a:xfrm>
          <a:prstGeom prst="rightArrow">
            <a:avLst/>
          </a:prstGeom>
          <a:solidFill>
            <a:srgbClr val="FF0000"/>
          </a:soli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/>
          <p:cNvSpPr/>
          <p:nvPr/>
        </p:nvSpPr>
        <p:spPr>
          <a:xfrm>
            <a:off x="7196673" y="3070205"/>
            <a:ext cx="625496" cy="350338"/>
          </a:xfrm>
          <a:prstGeom prst="rightArrow">
            <a:avLst/>
          </a:prstGeom>
          <a:solidFill>
            <a:srgbClr val="FF0000"/>
          </a:soli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6067" y="2475917"/>
            <a:ext cx="479391" cy="227925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0549" y="1933465"/>
            <a:ext cx="260956" cy="459711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004" y="2126766"/>
            <a:ext cx="201028" cy="95578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0825" y="1987006"/>
            <a:ext cx="260956" cy="459711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2280" y="2180307"/>
            <a:ext cx="201028" cy="95578"/>
          </a:xfrm>
          <a:prstGeom prst="rect">
            <a:avLst/>
          </a:prstGeom>
        </p:spPr>
      </p:pic>
      <p:sp>
        <p:nvSpPr>
          <p:cNvPr id="33" name="Sun 32"/>
          <p:cNvSpPr/>
          <p:nvPr/>
        </p:nvSpPr>
        <p:spPr>
          <a:xfrm>
            <a:off x="2336800" y="2765049"/>
            <a:ext cx="332458" cy="305156"/>
          </a:xfrm>
          <a:prstGeom prst="sun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200" y="3919863"/>
            <a:ext cx="2560446" cy="2229722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10294967" y="4147244"/>
            <a:ext cx="1256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Students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0252146" y="5780253"/>
            <a:ext cx="1627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Drivers/NUPD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8458200" y="5800199"/>
            <a:ext cx="149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RedEye</a:t>
            </a:r>
            <a:r>
              <a:rPr lang="en-US" dirty="0">
                <a:solidFill>
                  <a:srgbClr val="FF0000"/>
                </a:solidFill>
              </a:rPr>
              <a:t> App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668885" y="3766096"/>
            <a:ext cx="778931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>
                <a:latin typeface="Avenir Light" charset="0"/>
                <a:ea typeface="Avenir Light" charset="0"/>
                <a:cs typeface="Avenir Light" charset="0"/>
              </a:rPr>
              <a:t>The </a:t>
            </a:r>
            <a:r>
              <a:rPr lang="en-US" dirty="0" err="1">
                <a:latin typeface="Avenir Light" charset="0"/>
                <a:ea typeface="Avenir Light" charset="0"/>
                <a:cs typeface="Avenir Light" charset="0"/>
              </a:rPr>
              <a:t>RedEye</a:t>
            </a:r>
            <a:r>
              <a:rPr lang="en-US" dirty="0">
                <a:latin typeface="Avenir Light" charset="0"/>
                <a:ea typeface="Avenir Light" charset="0"/>
                <a:cs typeface="Avenir Light" charset="0"/>
              </a:rPr>
              <a:t> shuttle service application project will provide an all new common application interface for operating and managing the shuttle service.</a:t>
            </a:r>
          </a:p>
          <a:p>
            <a:pPr marL="285750" indent="-285750">
              <a:buFont typeface="Arial" charset="0"/>
              <a:buChar char="•"/>
            </a:pPr>
            <a:endParaRPr lang="en-US" dirty="0">
              <a:latin typeface="Avenir Light" charset="0"/>
              <a:ea typeface="Avenir Light" charset="0"/>
              <a:cs typeface="Avenir Light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latin typeface="Avenir Light" charset="0"/>
                <a:ea typeface="Avenir Light" charset="0"/>
                <a:cs typeface="Avenir Light" charset="0"/>
              </a:rPr>
              <a:t>It will be done by determining and selecting a technology product which not only is robust for our existing system but also allows for growth for the next 15 years. </a:t>
            </a:r>
          </a:p>
          <a:p>
            <a:pPr marL="285750" indent="-285750">
              <a:buFont typeface="Arial" charset="0"/>
              <a:buChar char="•"/>
            </a:pPr>
            <a:endParaRPr lang="en-US" dirty="0">
              <a:latin typeface="Avenir Light" charset="0"/>
              <a:ea typeface="Avenir Light" charset="0"/>
              <a:cs typeface="Avenir Light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latin typeface="Avenir Light" charset="0"/>
                <a:ea typeface="Avenir Light" charset="0"/>
                <a:cs typeface="Avenir Light" charset="0"/>
              </a:rPr>
              <a:t>Helps to collaborate the students, drivers and NUPD and make northeastern a more safe environment for students. </a:t>
            </a:r>
          </a:p>
        </p:txBody>
      </p:sp>
    </p:spTree>
    <p:extLst>
      <p:ext uri="{BB962C8B-B14F-4D97-AF65-F5344CB8AC3E}">
        <p14:creationId xmlns:p14="http://schemas.microsoft.com/office/powerpoint/2010/main" val="12892228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157" y="408136"/>
            <a:ext cx="2070538" cy="98443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617297" y="408136"/>
            <a:ext cx="75808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Alternative Analysis</a:t>
            </a:r>
          </a:p>
        </p:txBody>
      </p:sp>
      <p:sp>
        <p:nvSpPr>
          <p:cNvPr id="2" name="Rectangle 1"/>
          <p:cNvSpPr/>
          <p:nvPr/>
        </p:nvSpPr>
        <p:spPr>
          <a:xfrm>
            <a:off x="508000" y="2235200"/>
            <a:ext cx="2217527" cy="2318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39800" y="2073241"/>
            <a:ext cx="2217527" cy="1913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939800" y="3988060"/>
            <a:ext cx="82042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>
              <a:solidFill>
                <a:srgbClr val="FF0000"/>
              </a:solidFill>
              <a:latin typeface="Avenir Light" charset="0"/>
              <a:ea typeface="Avenir Light" charset="0"/>
              <a:cs typeface="Avenir Light" charset="0"/>
            </a:endParaRPr>
          </a:p>
          <a:p>
            <a:r>
              <a:rPr lang="en-US" b="1" dirty="0">
                <a:solidFill>
                  <a:srgbClr val="FF0000"/>
                </a:solidFill>
                <a:latin typeface="Avenir Light" charset="0"/>
                <a:ea typeface="Avenir Light" charset="0"/>
                <a:cs typeface="Avenir Light" charset="0"/>
              </a:rPr>
              <a:t>MBTA Bus service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latin typeface="Avenir Light" charset="0"/>
                <a:ea typeface="Avenir Light" charset="0"/>
                <a:cs typeface="Avenir Light" charset="0"/>
              </a:rPr>
              <a:t>There are no night time bus services when students need it most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latin typeface="Avenir Light" charset="0"/>
                <a:ea typeface="Avenir Light" charset="0"/>
                <a:cs typeface="Avenir Light" charset="0"/>
              </a:rPr>
              <a:t>Unsafe as it doesn’t provide door to door services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43286">
            <a:off x="8611391" y="4325455"/>
            <a:ext cx="1816011" cy="114408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0" y="2073241"/>
            <a:ext cx="1968500" cy="147637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071461" y="2104537"/>
            <a:ext cx="667247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Avenir Light" charset="0"/>
                <a:ea typeface="Avenir Light" charset="0"/>
                <a:cs typeface="Avenir Light" charset="0"/>
              </a:rPr>
              <a:t>Vanpool/Carpool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latin typeface="Avenir Light" charset="0"/>
                <a:ea typeface="Avenir Light" charset="0"/>
                <a:cs typeface="Avenir Light" charset="0"/>
              </a:rPr>
              <a:t>Significantly higher cost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latin typeface="Avenir Light" charset="0"/>
                <a:ea typeface="Avenir Light" charset="0"/>
                <a:cs typeface="Avenir Light" charset="0"/>
              </a:rPr>
              <a:t>Many students don’t have car so they might not get their desired stops and locations </a:t>
            </a:r>
          </a:p>
          <a:p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0" y="1392566"/>
            <a:ext cx="12192000" cy="10034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42224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" y="250943"/>
            <a:ext cx="1787987" cy="85009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393950" y="352823"/>
            <a:ext cx="8724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PROJECT DOCUMENTS</a:t>
            </a:r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0" y="1050862"/>
            <a:ext cx="12192000" cy="10034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1800" y="3414232"/>
            <a:ext cx="6469309" cy="339638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20750" y="1792989"/>
            <a:ext cx="920750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dirty="0">
                <a:hlinkClick r:id="rId4"/>
              </a:rPr>
              <a:t>BUSINESS CASE</a:t>
            </a:r>
            <a:endParaRPr lang="en-US" sz="2800" dirty="0"/>
          </a:p>
          <a:p>
            <a:pPr marL="285750" indent="-285750">
              <a:buFont typeface="Arial" charset="0"/>
              <a:buChar char="•"/>
            </a:pPr>
            <a:r>
              <a:rPr lang="en-US" sz="2800" dirty="0">
                <a:hlinkClick r:id="rId5"/>
              </a:rPr>
              <a:t>USE CASE</a:t>
            </a:r>
            <a:endParaRPr lang="en-US" sz="2800" dirty="0"/>
          </a:p>
          <a:p>
            <a:pPr marL="285750" indent="-285750">
              <a:buFont typeface="Arial" charset="0"/>
              <a:buChar char="•"/>
            </a:pPr>
            <a:r>
              <a:rPr lang="en-US" sz="2800" dirty="0">
                <a:hlinkClick r:id="rId6"/>
              </a:rPr>
              <a:t>ACTIVITY DIAGRAMS</a:t>
            </a:r>
            <a:endParaRPr lang="en-US" sz="2800" dirty="0"/>
          </a:p>
          <a:p>
            <a:pPr marL="285750" indent="-285750">
              <a:buFont typeface="Arial" charset="0"/>
              <a:buChar char="•"/>
            </a:pPr>
            <a:r>
              <a:rPr lang="en-US" sz="2800" dirty="0">
                <a:hlinkClick r:id="rId7"/>
              </a:rPr>
              <a:t>PROCESS FLOW DIAGRAM</a:t>
            </a:r>
            <a:endParaRPr lang="en-US" sz="2800" dirty="0"/>
          </a:p>
          <a:p>
            <a:pPr marL="285750" indent="-285750">
              <a:buFont typeface="Arial" charset="0"/>
              <a:buChar char="•"/>
            </a:pPr>
            <a:r>
              <a:rPr lang="en-US" sz="2800" dirty="0">
                <a:hlinkClick r:id="rId8"/>
              </a:rPr>
              <a:t>REQUIREMENTS DOCUMENT</a:t>
            </a:r>
            <a:endParaRPr lang="en-US" sz="2800" dirty="0"/>
          </a:p>
          <a:p>
            <a:pPr marL="285750" indent="-285750">
              <a:buFont typeface="Arial" charset="0"/>
              <a:buChar char="•"/>
            </a:pPr>
            <a:r>
              <a:rPr lang="en-US" sz="2800" dirty="0">
                <a:hlinkClick r:id="rId9"/>
              </a:rPr>
              <a:t>WIRE SKETCH</a:t>
            </a:r>
            <a:endParaRPr lang="en-US" sz="2800" dirty="0"/>
          </a:p>
          <a:p>
            <a:pPr marL="285750" indent="-285750">
              <a:buFont typeface="Arial" charset="0"/>
              <a:buChar char="•"/>
            </a:pPr>
            <a:r>
              <a:rPr lang="en-US" sz="2800" dirty="0">
                <a:hlinkClick r:id="rId10"/>
              </a:rPr>
              <a:t>UI PROTOTYPE DOCUMENT - FLOW</a:t>
            </a:r>
            <a:endParaRPr lang="en-US" sz="2800" dirty="0"/>
          </a:p>
        </p:txBody>
      </p:sp>
      <p:sp>
        <p:nvSpPr>
          <p:cNvPr id="11" name="TextBox 10"/>
          <p:cNvSpPr txBox="1"/>
          <p:nvPr/>
        </p:nvSpPr>
        <p:spPr>
          <a:xfrm rot="20181751">
            <a:off x="8001000" y="3656997"/>
            <a:ext cx="1181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RedEye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16151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260600" y="330885"/>
            <a:ext cx="8724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>
                <a:solidFill>
                  <a:srgbClr val="FF0000"/>
                </a:solidFill>
              </a:rPr>
              <a:t>RedEye</a:t>
            </a:r>
            <a:r>
              <a:rPr lang="en-US" sz="3600" dirty="0">
                <a:solidFill>
                  <a:srgbClr val="FF0000"/>
                </a:solidFill>
              </a:rPr>
              <a:t> - Personas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458561" y="1500643"/>
            <a:ext cx="911778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Goals                                                                                       Needs</a:t>
            </a:r>
            <a:endParaRPr lang="en-US" sz="1400" dirty="0"/>
          </a:p>
          <a:p>
            <a:pPr lvl="0"/>
            <a:r>
              <a:rPr lang="en-US" sz="1400" dirty="0"/>
              <a:t>1. To safely reach home.                                           1. A student friendly mobile application</a:t>
            </a:r>
          </a:p>
          <a:p>
            <a:r>
              <a:rPr lang="en-US" sz="1400" dirty="0"/>
              <a:t>                                                                                           for shuttle services.</a:t>
            </a:r>
          </a:p>
          <a:p>
            <a:pPr lvl="0"/>
            <a:r>
              <a:rPr lang="en-US" sz="1400" dirty="0"/>
              <a:t>2. Efficiently utilize the time wasted on                 2. A viable option to track shuttles. </a:t>
            </a:r>
          </a:p>
          <a:p>
            <a:r>
              <a:rPr lang="en-US" sz="1400" dirty="0"/>
              <a:t>     anticipating the arrival of shuttles.                    3. Feature to get quick help during emergency.</a:t>
            </a:r>
          </a:p>
        </p:txBody>
      </p:sp>
      <p:cxnSp>
        <p:nvCxnSpPr>
          <p:cNvPr id="14" name="Straight Connector 13"/>
          <p:cNvCxnSpPr/>
          <p:nvPr/>
        </p:nvCxnSpPr>
        <p:spPr>
          <a:xfrm flipV="1">
            <a:off x="0" y="1101035"/>
            <a:ext cx="12192000" cy="10097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" y="250943"/>
            <a:ext cx="1787987" cy="850092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667547" y="3201976"/>
            <a:ext cx="69088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Goals                                                                                       Needs</a:t>
            </a:r>
            <a:endParaRPr lang="en-US" sz="1400" dirty="0"/>
          </a:p>
          <a:p>
            <a:pPr lvl="0"/>
            <a:r>
              <a:rPr lang="en-US" sz="1400" dirty="0"/>
              <a:t>1.Timely and safe transportation of                              1. A tool for route computation.</a:t>
            </a:r>
          </a:p>
          <a:p>
            <a:r>
              <a:rPr lang="en-US" sz="1400" dirty="0"/>
              <a:t>   students to their respective destinations.                 </a:t>
            </a:r>
          </a:p>
          <a:p>
            <a:pPr lvl="0"/>
            <a:r>
              <a:rPr lang="en-US" sz="1400" dirty="0"/>
              <a:t>2.Efficient and effective route selection.                      2. Systematic handling of emergencies.</a:t>
            </a:r>
          </a:p>
          <a:p>
            <a:pPr lvl="0"/>
            <a:r>
              <a:rPr lang="en-US" sz="1400" dirty="0"/>
              <a:t>3.Quick resort to help in case of emergencies.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319986" y="4779831"/>
            <a:ext cx="9779000" cy="18085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b="1" dirty="0">
                <a:latin typeface="Calibri" charset="0"/>
                <a:ea typeface="Calibri" charset="0"/>
                <a:cs typeface="Times New Roman" charset="0"/>
              </a:rPr>
              <a:t> Goals                                                                                       Needs</a:t>
            </a:r>
            <a:endParaRPr lang="en-US" sz="1400" dirty="0">
              <a:latin typeface="Calibri" charset="0"/>
              <a:ea typeface="Calibri" charset="0"/>
              <a:cs typeface="Times New Roman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400" dirty="0">
                <a:latin typeface="Calibri" charset="0"/>
                <a:ea typeface="Calibri" charset="0"/>
                <a:cs typeface="Times New Roman" charset="0"/>
              </a:rPr>
              <a:t>Efficient and effective usage of shuttle services.     1. A collaborative web and mobile application.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400" dirty="0">
                <a:latin typeface="Calibri" charset="0"/>
                <a:ea typeface="Calibri" charset="0"/>
                <a:cs typeface="Times New Roman" charset="0"/>
              </a:rPr>
              <a:t>Facilitate ease of use of shuttle services.                   2. Extensive monitoring/ tracking.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400" dirty="0">
                <a:latin typeface="Calibri" charset="0"/>
                <a:ea typeface="Calibri" charset="0"/>
                <a:cs typeface="Times New Roman" charset="0"/>
              </a:rPr>
              <a:t>Maximize safety of students.                                        3. Wide options for safer travel for students.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400" dirty="0">
                <a:latin typeface="Calibri" charset="0"/>
                <a:ea typeface="Calibri" charset="0"/>
                <a:cs typeface="Times New Roman" charset="0"/>
              </a:rPr>
              <a:t>Provide drivers with an integrated system                 4. Possible derived analytics.</a:t>
            </a:r>
          </a:p>
          <a:p>
            <a:pPr marL="45720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latin typeface="Calibri" charset="0"/>
                <a:ea typeface="Calibri" charset="0"/>
                <a:cs typeface="Times New Roman" charset="0"/>
              </a:rPr>
              <a:t>for better routes and time efficiency and </a:t>
            </a:r>
          </a:p>
          <a:p>
            <a:pPr marL="45720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400" dirty="0">
                <a:latin typeface="Calibri" charset="0"/>
                <a:ea typeface="Calibri" charset="0"/>
                <a:cs typeface="Times New Roman" charset="0"/>
              </a:rPr>
              <a:t>hassle-free operations.</a:t>
            </a:r>
            <a:endParaRPr lang="en-US" sz="1400" dirty="0"/>
          </a:p>
        </p:txBody>
      </p:sp>
      <p:cxnSp>
        <p:nvCxnSpPr>
          <p:cNvPr id="21" name="Straight Connector 20"/>
          <p:cNvCxnSpPr/>
          <p:nvPr/>
        </p:nvCxnSpPr>
        <p:spPr>
          <a:xfrm flipV="1">
            <a:off x="0" y="4729461"/>
            <a:ext cx="9029700" cy="1686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2377254" y="2866133"/>
            <a:ext cx="9814746" cy="10269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 descr="C:\Users\Srini\Desktop\cabdriver.jp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987" y="2943783"/>
            <a:ext cx="2113267" cy="15244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9700" y="4705629"/>
            <a:ext cx="2336800" cy="1790117"/>
          </a:xfrm>
          <a:prstGeom prst="rect">
            <a:avLst/>
          </a:prstGeom>
        </p:spPr>
      </p:pic>
      <p:pic>
        <p:nvPicPr>
          <p:cNvPr id="29" name="Picture 28" descr="C:\Users\Srini\Desktop\student.jpg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6714" y="1332634"/>
            <a:ext cx="1992272" cy="145929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002979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984" y="261228"/>
            <a:ext cx="1787987" cy="85009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207955" y="398446"/>
            <a:ext cx="8724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UI - STUDENT </a:t>
            </a:r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0" y="1050862"/>
            <a:ext cx="12192000" cy="10034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3030" y="1792989"/>
            <a:ext cx="1947193" cy="36068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1992" y="1792989"/>
            <a:ext cx="1809963" cy="356097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1298" y="1792989"/>
            <a:ext cx="1859849" cy="36068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5650" y="1792989"/>
            <a:ext cx="1869304" cy="3606800"/>
          </a:xfrm>
          <a:prstGeom prst="rect">
            <a:avLst/>
          </a:prstGeom>
        </p:spPr>
      </p:pic>
      <p:sp>
        <p:nvSpPr>
          <p:cNvPr id="12" name="Right Arrow 11"/>
          <p:cNvSpPr/>
          <p:nvPr/>
        </p:nvSpPr>
        <p:spPr>
          <a:xfrm>
            <a:off x="3289782" y="3596389"/>
            <a:ext cx="571500" cy="35560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/>
        </p:nvSpPr>
        <p:spPr>
          <a:xfrm>
            <a:off x="6284655" y="3601163"/>
            <a:ext cx="571500" cy="35560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/>
          <p:cNvSpPr/>
          <p:nvPr/>
        </p:nvSpPr>
        <p:spPr>
          <a:xfrm>
            <a:off x="9046290" y="3573474"/>
            <a:ext cx="571500" cy="35560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421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898" y="2101318"/>
            <a:ext cx="1739952" cy="329618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2501" y="2101318"/>
            <a:ext cx="1771493" cy="329618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6281" y="2101318"/>
            <a:ext cx="1720212" cy="329618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2861" y="2062045"/>
            <a:ext cx="1695339" cy="333545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04" y="200770"/>
            <a:ext cx="1787987" cy="85009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114550" y="231268"/>
            <a:ext cx="8724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UI – NUPD SUPERVISOR </a:t>
            </a: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0" y="1050862"/>
            <a:ext cx="12192000" cy="10034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ight Arrow 8"/>
          <p:cNvSpPr/>
          <p:nvPr/>
        </p:nvSpPr>
        <p:spPr>
          <a:xfrm>
            <a:off x="2832100" y="3721100"/>
            <a:ext cx="571500" cy="35560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>
            <a:off x="5636428" y="3721100"/>
            <a:ext cx="571500" cy="35560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>
            <a:off x="8417280" y="3729772"/>
            <a:ext cx="571500" cy="35560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411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2139698"/>
            <a:ext cx="1727200" cy="329589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4070" y="2139697"/>
            <a:ext cx="1686143" cy="329589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6053" y="2151446"/>
            <a:ext cx="1718447" cy="328414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4970" y="2139698"/>
            <a:ext cx="1683356" cy="329589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019" y="209102"/>
            <a:ext cx="1787987" cy="85009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983603" y="294767"/>
            <a:ext cx="8724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UI– REDEYE DRIVER</a:t>
            </a: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0" y="1050862"/>
            <a:ext cx="12192000" cy="10034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ight Arrow 8"/>
          <p:cNvSpPr/>
          <p:nvPr/>
        </p:nvSpPr>
        <p:spPr>
          <a:xfrm>
            <a:off x="2768600" y="3721100"/>
            <a:ext cx="571500" cy="35560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>
            <a:off x="5471785" y="3771900"/>
            <a:ext cx="571500" cy="35560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>
            <a:off x="8468985" y="3721100"/>
            <a:ext cx="571500" cy="35560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287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113" y="400166"/>
            <a:ext cx="1787987" cy="85009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43100" y="532825"/>
            <a:ext cx="72771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UI Prototype : Demo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8100" y="1562100"/>
            <a:ext cx="8343900" cy="4264896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 flipV="1">
            <a:off x="0" y="1139762"/>
            <a:ext cx="12192000" cy="10034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56318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" y="474775"/>
            <a:ext cx="1787987" cy="85009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134697" y="474775"/>
            <a:ext cx="56650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>
                <a:solidFill>
                  <a:srgbClr val="FF0000"/>
                </a:solidFill>
              </a:rPr>
              <a:t>Feedback from customers</a:t>
            </a:r>
            <a:endParaRPr lang="en-US" sz="3600" dirty="0">
              <a:solidFill>
                <a:srgbClr val="FF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1945" y="2552700"/>
            <a:ext cx="2206842" cy="2730500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 flipV="1">
            <a:off x="0" y="1228662"/>
            <a:ext cx="12192000" cy="10034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858" y="1432423"/>
            <a:ext cx="7400714" cy="5009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1594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0790" y="-5068"/>
            <a:ext cx="2096910" cy="111814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8900" y="59857"/>
            <a:ext cx="2271891" cy="1053220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 flipV="1">
            <a:off x="0" y="968042"/>
            <a:ext cx="12192000" cy="10034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V="1">
            <a:off x="0" y="5725485"/>
            <a:ext cx="12192000" cy="10034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89905" y="1208567"/>
            <a:ext cx="6921500" cy="432593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rot="21181914">
            <a:off x="3608202" y="2260011"/>
            <a:ext cx="28718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Questions ?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1873" y="1866900"/>
            <a:ext cx="2981325" cy="34290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 rot="21181914">
            <a:off x="7914058" y="4961012"/>
            <a:ext cx="42487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Pitched in </a:t>
            </a:r>
            <a:r>
              <a:rPr lang="en-US" sz="3600">
                <a:solidFill>
                  <a:srgbClr val="FF0000"/>
                </a:solidFill>
              </a:rPr>
              <a:t>Idea Club</a:t>
            </a:r>
            <a:endParaRPr lang="en-US" sz="3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10038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1233" y="1043005"/>
            <a:ext cx="8131726" cy="406586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070031" y="4177907"/>
            <a:ext cx="15209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Vandana</a:t>
            </a:r>
            <a:endParaRPr lang="en-US" sz="1400" dirty="0"/>
          </a:p>
          <a:p>
            <a:r>
              <a:rPr lang="en-US" sz="1400" dirty="0">
                <a:solidFill>
                  <a:srgbClr val="FF0000"/>
                </a:solidFill>
              </a:rPr>
              <a:t>Business Analyst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78769" y="5063383"/>
            <a:ext cx="15209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Thiyagarajan </a:t>
            </a:r>
          </a:p>
          <a:p>
            <a:r>
              <a:rPr lang="en-US" sz="1400" dirty="0">
                <a:solidFill>
                  <a:srgbClr val="FF0000"/>
                </a:solidFill>
              </a:rPr>
              <a:t>Project Manager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22178" y="2319278"/>
            <a:ext cx="15209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Vaishak</a:t>
            </a:r>
            <a:endParaRPr lang="en-US" sz="1400" dirty="0"/>
          </a:p>
          <a:p>
            <a:r>
              <a:rPr lang="en-US" sz="1400" dirty="0">
                <a:solidFill>
                  <a:srgbClr val="FF0000"/>
                </a:solidFill>
              </a:rPr>
              <a:t>Quality Analyst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380990" y="4682827"/>
            <a:ext cx="15209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Shikha</a:t>
            </a:r>
            <a:r>
              <a:rPr lang="en-US" sz="1400" dirty="0"/>
              <a:t> </a:t>
            </a:r>
          </a:p>
          <a:p>
            <a:r>
              <a:rPr lang="en-US" sz="1400" dirty="0">
                <a:solidFill>
                  <a:srgbClr val="FF0000"/>
                </a:solidFill>
              </a:rPr>
              <a:t>Developer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983734" y="1697327"/>
            <a:ext cx="15209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Jahnvi</a:t>
            </a:r>
            <a:r>
              <a:rPr lang="en-US" sz="1400" dirty="0"/>
              <a:t> </a:t>
            </a:r>
          </a:p>
          <a:p>
            <a:r>
              <a:rPr lang="en-US" sz="1400" dirty="0">
                <a:solidFill>
                  <a:srgbClr val="FF0000"/>
                </a:solidFill>
              </a:rPr>
              <a:t>Developer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744225" y="6265631"/>
            <a:ext cx="5772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Guided by </a:t>
            </a:r>
            <a:r>
              <a:rPr lang="en-US" dirty="0"/>
              <a:t>Professor Gail </a:t>
            </a:r>
            <a:r>
              <a:rPr lang="en-US" dirty="0" err="1"/>
              <a:t>Raynus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391792" y="353576"/>
            <a:ext cx="55983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BUSINESS CASE TEAM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695" y="259629"/>
            <a:ext cx="2070538" cy="984430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 flipV="1">
            <a:off x="0" y="1164731"/>
            <a:ext cx="12192000" cy="10034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692" y="3381944"/>
            <a:ext cx="1562100" cy="15621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850251" y="5063383"/>
            <a:ext cx="15209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Executive Sponsor</a:t>
            </a:r>
          </a:p>
        </p:txBody>
      </p:sp>
    </p:spTree>
    <p:extLst>
      <p:ext uri="{BB962C8B-B14F-4D97-AF65-F5344CB8AC3E}">
        <p14:creationId xmlns:p14="http://schemas.microsoft.com/office/powerpoint/2010/main" val="12859970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0700" y="490899"/>
            <a:ext cx="111506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  <a:ea typeface="Avenir Book" charset="0"/>
                <a:cs typeface="Avenir Book" charset="0"/>
              </a:rPr>
              <a:t>	</a:t>
            </a:r>
            <a:r>
              <a:rPr lang="en-US" sz="3600">
                <a:solidFill>
                  <a:srgbClr val="FF0000"/>
                </a:solidFill>
                <a:ea typeface="Avenir Book" charset="0"/>
                <a:cs typeface="Avenir Book" charset="0"/>
              </a:rPr>
              <a:t>	 PROBLEM </a:t>
            </a:r>
            <a:r>
              <a:rPr lang="en-US" sz="3600" dirty="0">
                <a:solidFill>
                  <a:srgbClr val="FF0000"/>
                </a:solidFill>
                <a:ea typeface="Avenir Book" charset="0"/>
                <a:cs typeface="Avenir Book" charset="0"/>
              </a:rPr>
              <a:t>STATEMENT</a:t>
            </a:r>
          </a:p>
          <a:p>
            <a:endParaRPr lang="en-US" dirty="0">
              <a:solidFill>
                <a:srgbClr val="FF0000"/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endParaRPr lang="en-US" dirty="0">
              <a:solidFill>
                <a:srgbClr val="FF0000"/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endParaRPr lang="en-US" dirty="0">
              <a:solidFill>
                <a:srgbClr val="FF0000"/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r>
              <a:rPr lang="en-US" dirty="0">
                <a:solidFill>
                  <a:srgbClr val="FF0000"/>
                </a:solidFill>
                <a:latin typeface="Avenir Light" charset="0"/>
                <a:ea typeface="Avenir Light" charset="0"/>
                <a:cs typeface="Avenir Light" charset="0"/>
              </a:rPr>
              <a:t>What ?</a:t>
            </a:r>
          </a:p>
          <a:p>
            <a:endParaRPr lang="en-US" dirty="0">
              <a:latin typeface="Avenir Light" charset="0"/>
              <a:ea typeface="Avenir Light" charset="0"/>
              <a:cs typeface="Avenir Light" charset="0"/>
            </a:endParaRPr>
          </a:p>
          <a:p>
            <a:r>
              <a:rPr lang="en-US" dirty="0">
                <a:latin typeface="Avenir Light" charset="0"/>
                <a:ea typeface="Avenir Light" charset="0"/>
                <a:cs typeface="Avenir Light" charset="0"/>
              </a:rPr>
              <a:t>Route computations for multi-destination drop is not efficient and time is wasted for collecting data from students manually and this interrupts the shuttle frequency with limited vehicles.</a:t>
            </a:r>
          </a:p>
          <a:p>
            <a:endParaRPr lang="en-US" dirty="0">
              <a:solidFill>
                <a:srgbClr val="FF0000"/>
              </a:solidFill>
              <a:latin typeface="Avenir Light" charset="0"/>
              <a:ea typeface="Avenir Light" charset="0"/>
              <a:cs typeface="Avenir Light" charset="0"/>
            </a:endParaRPr>
          </a:p>
          <a:p>
            <a:r>
              <a:rPr lang="en-US" dirty="0">
                <a:solidFill>
                  <a:srgbClr val="FF0000"/>
                </a:solidFill>
                <a:latin typeface="Avenir Light" charset="0"/>
                <a:ea typeface="Avenir Light" charset="0"/>
                <a:cs typeface="Avenir Light" charset="0"/>
              </a:rPr>
              <a:t>Who ?</a:t>
            </a:r>
          </a:p>
          <a:p>
            <a:pPr marL="285750" indent="-285750">
              <a:buFont typeface="Arial" charset="0"/>
              <a:buChar char="•"/>
            </a:pPr>
            <a:endParaRPr lang="en-US" dirty="0">
              <a:latin typeface="Avenir Light" charset="0"/>
              <a:ea typeface="Avenir Light" charset="0"/>
              <a:cs typeface="Avenir Light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latin typeface="Avenir Light" charset="0"/>
                <a:ea typeface="Avenir Light" charset="0"/>
                <a:cs typeface="Avenir Light" charset="0"/>
              </a:rPr>
              <a:t>Drivers find difficulty in computing the best route for multiple destinations.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latin typeface="Avenir Light" charset="0"/>
                <a:ea typeface="Avenir Light" charset="0"/>
                <a:cs typeface="Avenir Light" charset="0"/>
              </a:rPr>
              <a:t>Students unable to track the shuttle and experience delay in routes.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latin typeface="Avenir Light" charset="0"/>
                <a:ea typeface="Avenir Light" charset="0"/>
                <a:cs typeface="Avenir Light" charset="0"/>
              </a:rPr>
              <a:t>Administrators (NUPD) spending manual effort to approve and document on trip details.</a:t>
            </a:r>
          </a:p>
          <a:p>
            <a:endParaRPr lang="en-US" dirty="0"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157" y="408136"/>
            <a:ext cx="2070538" cy="984430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 flipV="1">
            <a:off x="0" y="1392566"/>
            <a:ext cx="12192000" cy="10034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9328" y="4013200"/>
            <a:ext cx="1733515" cy="2313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7541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157" y="408136"/>
            <a:ext cx="2070538" cy="98443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617297" y="408136"/>
            <a:ext cx="75808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Assumptions and Dependencies</a:t>
            </a:r>
          </a:p>
        </p:txBody>
      </p:sp>
      <p:sp>
        <p:nvSpPr>
          <p:cNvPr id="2" name="Rectangle 1"/>
          <p:cNvSpPr/>
          <p:nvPr/>
        </p:nvSpPr>
        <p:spPr>
          <a:xfrm>
            <a:off x="508000" y="2235200"/>
            <a:ext cx="2217527" cy="2318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39800" y="2073241"/>
            <a:ext cx="2217527" cy="1913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888322" y="2053808"/>
            <a:ext cx="1059665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dirty="0">
              <a:latin typeface="Avenir Light" charset="0"/>
              <a:ea typeface="Avenir Light" charset="0"/>
              <a:cs typeface="Avenir Light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2000" dirty="0">
                <a:latin typeface="Avenir Light" charset="0"/>
                <a:ea typeface="Avenir Light" charset="0"/>
                <a:cs typeface="Avenir Light" charset="0"/>
              </a:rPr>
              <a:t>Stakeholders must have smart phone.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>
                <a:latin typeface="Avenir Light" charset="0"/>
                <a:ea typeface="Avenir Light" charset="0"/>
                <a:cs typeface="Avenir Light" charset="0"/>
              </a:rPr>
              <a:t>Active internet connection.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>
                <a:latin typeface="Avenir Light" charset="0"/>
                <a:ea typeface="Avenir Light" charset="0"/>
                <a:cs typeface="Avenir Light" charset="0"/>
              </a:rPr>
              <a:t>Drivers and other stakeholders able to use the app with minimal/no training. 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>
                <a:latin typeface="Avenir Light" charset="0"/>
                <a:ea typeface="Avenir Light" charset="0"/>
                <a:cs typeface="Avenir Light" charset="0"/>
              </a:rPr>
              <a:t>Funding is available for purchasing hardware/software for the new application.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>
                <a:latin typeface="Avenir Light" charset="0"/>
                <a:ea typeface="Avenir Light" charset="0"/>
                <a:cs typeface="Avenir Light" charset="0"/>
              </a:rPr>
              <a:t>NUPD and NEU management will provide necessary support for successful projects implementation.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>
                <a:latin typeface="Avenir Light" charset="0"/>
                <a:ea typeface="Avenir Light" charset="0"/>
                <a:cs typeface="Avenir Light" charset="0"/>
              </a:rPr>
              <a:t>NEU cloud space for application hosting and data storage.</a:t>
            </a: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0" y="1392566"/>
            <a:ext cx="12192000" cy="10034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1500" y="5645150"/>
            <a:ext cx="2209800" cy="76606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016" y="2724418"/>
            <a:ext cx="1705306" cy="1705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7397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" y="474775"/>
            <a:ext cx="1787987" cy="85009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134697" y="474775"/>
            <a:ext cx="76570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Requirements from stakeholders</a:t>
            </a:r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0" y="1228662"/>
            <a:ext cx="12192000" cy="10034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008293" y="2160497"/>
            <a:ext cx="6070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3600" dirty="0">
                <a:latin typeface="+mj-lt"/>
                <a:hlinkClick r:id="rId3"/>
              </a:rPr>
              <a:t>Surveys</a:t>
            </a:r>
            <a:endParaRPr lang="en-US" sz="3600" dirty="0">
              <a:latin typeface="+mj-lt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3600" dirty="0">
                <a:latin typeface="+mj-lt"/>
              </a:rPr>
              <a:t>Interviews </a:t>
            </a:r>
          </a:p>
          <a:p>
            <a:pPr marL="285750" indent="-285750">
              <a:buFont typeface="Arial" charset="0"/>
              <a:buChar char="•"/>
            </a:pPr>
            <a:r>
              <a:rPr lang="en-US" sz="3600" dirty="0">
                <a:latin typeface="+mj-lt"/>
              </a:rPr>
              <a:t>Meetups for feature ideas </a:t>
            </a:r>
          </a:p>
          <a:p>
            <a:pPr marL="285750" indent="-285750">
              <a:buFont typeface="Arial" charset="0"/>
              <a:buChar char="•"/>
            </a:pPr>
            <a:r>
              <a:rPr lang="en-US" sz="3600" dirty="0">
                <a:latin typeface="+mj-lt"/>
              </a:rPr>
              <a:t>Project team  brainstorming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2300" y="4737100"/>
            <a:ext cx="4715173" cy="18542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0364" y="1701202"/>
            <a:ext cx="5039043" cy="22479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7962900" y="6406634"/>
            <a:ext cx="347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Late Drop – Rate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342335" y="3717667"/>
            <a:ext cx="3975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Is </a:t>
            </a:r>
            <a:r>
              <a:rPr lang="en-US" dirty="0" err="1"/>
              <a:t>RedEye</a:t>
            </a:r>
            <a:r>
              <a:rPr lang="en-US" dirty="0"/>
              <a:t> </a:t>
            </a:r>
            <a:r>
              <a:rPr lang="en-US"/>
              <a:t>route longer </a:t>
            </a:r>
            <a:r>
              <a:rPr lang="en-US" dirty="0"/>
              <a:t>than usual ? </a:t>
            </a:r>
          </a:p>
        </p:txBody>
      </p:sp>
    </p:spTree>
    <p:extLst>
      <p:ext uri="{BB962C8B-B14F-4D97-AF65-F5344CB8AC3E}">
        <p14:creationId xmlns:p14="http://schemas.microsoft.com/office/powerpoint/2010/main" val="7647841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4756" y="4490067"/>
            <a:ext cx="3157244" cy="236793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20700" y="1843599"/>
            <a:ext cx="1056640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dirty="0">
                <a:latin typeface="+mj-lt"/>
              </a:rPr>
              <a:t>Able to secure data storage for all driver and student information.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800" dirty="0">
                <a:latin typeface="+mj-lt"/>
              </a:rPr>
              <a:t>Must be capable to track the frequency and shuttle routes.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800" dirty="0">
                <a:latin typeface="+mj-lt"/>
              </a:rPr>
              <a:t>Must have the ability to monitor and check driver’s schedule.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800" dirty="0">
                <a:latin typeface="+mj-lt"/>
              </a:rPr>
              <a:t>Must have the ability to query, give suggestions and  feedback regarding shuttle services.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800" dirty="0">
                <a:latin typeface="+mj-lt"/>
              </a:rPr>
              <a:t>To provide functionality for collection, storage and retrieval of student information.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016587" y="474775"/>
            <a:ext cx="8724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BUSINESS REQUIREMENTS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" y="474775"/>
            <a:ext cx="1787987" cy="850092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 flipV="1">
            <a:off x="0" y="1228662"/>
            <a:ext cx="12192000" cy="10034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9068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42950" y="1586990"/>
            <a:ext cx="9563100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+mj-lt"/>
              </a:rPr>
              <a:t>Access to Student Database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latin typeface="+mj-lt"/>
              </a:rPr>
              <a:t>User shall have the ability to access Northeastern University’s student database.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latin typeface="+mj-lt"/>
              </a:rPr>
              <a:t>User shall have read-only access to Northeastern University’s Student database with respect to address and immediate contact information alone.</a:t>
            </a:r>
          </a:p>
          <a:p>
            <a:endParaRPr lang="en-US" b="1" dirty="0">
              <a:latin typeface="+mj-lt"/>
            </a:endParaRPr>
          </a:p>
          <a:p>
            <a:r>
              <a:rPr lang="en-US" b="1" dirty="0">
                <a:latin typeface="+mj-lt"/>
              </a:rPr>
              <a:t>Outage Notice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latin typeface="+mj-lt"/>
              </a:rPr>
              <a:t>User shall have the ability to publish notices on outages as and when required.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latin typeface="+mj-lt"/>
              </a:rPr>
              <a:t>User shall push notifications on unavailability or additional services that will show up as “Alerts”.</a:t>
            </a:r>
          </a:p>
          <a:p>
            <a:endParaRPr lang="en-US" b="1" dirty="0">
              <a:latin typeface="+mj-lt"/>
            </a:endParaRPr>
          </a:p>
          <a:p>
            <a:r>
              <a:rPr lang="en-US" b="1" dirty="0">
                <a:latin typeface="+mj-lt"/>
              </a:rPr>
              <a:t>Processing Requests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latin typeface="+mj-lt"/>
              </a:rPr>
              <a:t>User shall have the ability to process incoming requests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latin typeface="+mj-lt"/>
              </a:rPr>
              <a:t>User shall be able to accept/reject incoming requests.</a:t>
            </a:r>
          </a:p>
          <a:p>
            <a:endParaRPr lang="en-US" b="1" dirty="0">
              <a:latin typeface="+mj-lt"/>
            </a:endParaRPr>
          </a:p>
          <a:p>
            <a:r>
              <a:rPr lang="en-US" b="1" dirty="0">
                <a:latin typeface="+mj-lt"/>
              </a:rPr>
              <a:t>Track Vehicles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latin typeface="+mj-lt"/>
              </a:rPr>
              <a:t>User shall have the ability to track the shuttle vehicles.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latin typeface="+mj-lt"/>
              </a:rPr>
              <a:t>User shall be able to track available vehicles offering shuttle services on Map.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latin typeface="+mj-lt"/>
              </a:rPr>
              <a:t>User shall get customized alerts based on what is being tracked.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890" y="317171"/>
            <a:ext cx="1787987" cy="85009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216150" y="317171"/>
            <a:ext cx="8724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USER &amp; FUNCTIONAL REQUIREMENTS</a:t>
            </a: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0" y="1066917"/>
            <a:ext cx="12192000" cy="10034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045"/>
          <a:stretch/>
        </p:blipFill>
        <p:spPr>
          <a:xfrm>
            <a:off x="10101865" y="3245698"/>
            <a:ext cx="1879600" cy="356233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1865" y="1417298"/>
            <a:ext cx="1921892" cy="1921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0904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251200" y="1603431"/>
            <a:ext cx="88265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+mj-lt"/>
              </a:rPr>
              <a:t>Route Optimization: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latin typeface="+mj-lt"/>
              </a:rPr>
              <a:t>User shall be able to select the fastest route amongst the list of available routes.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latin typeface="+mj-lt"/>
              </a:rPr>
              <a:t>User shall be notified of any route disruption.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latin typeface="+mj-lt"/>
              </a:rPr>
              <a:t>User shall be notified of the estimated time of arrival at each destination.</a:t>
            </a:r>
          </a:p>
          <a:p>
            <a:r>
              <a:rPr lang="en-US" b="1" dirty="0">
                <a:latin typeface="+mj-lt"/>
              </a:rPr>
              <a:t>SOS: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latin typeface="+mj-lt"/>
              </a:rPr>
              <a:t>User shall have the ability to call for immediate help and support.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latin typeface="+mj-lt"/>
              </a:rPr>
              <a:t>User shall have one-click “call-for-help” feature for any roadside assistance.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52450" y="3971734"/>
            <a:ext cx="110871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+mj-lt"/>
              </a:rPr>
              <a:t>Registration: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latin typeface="+mj-lt"/>
              </a:rPr>
              <a:t>User shall be able to register, create profile and login to the application.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latin typeface="+mj-lt"/>
              </a:rPr>
              <a:t>NUID shall be validated against those registered with the university and NUPD.</a:t>
            </a:r>
          </a:p>
          <a:p>
            <a:r>
              <a:rPr lang="en-US" b="1" dirty="0">
                <a:latin typeface="+mj-lt"/>
              </a:rPr>
              <a:t>Navigation: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latin typeface="+mj-lt"/>
              </a:rPr>
              <a:t>User shall track real time movement of </a:t>
            </a:r>
            <a:r>
              <a:rPr lang="en-US" dirty="0" err="1">
                <a:latin typeface="+mj-lt"/>
              </a:rPr>
              <a:t>RedEye</a:t>
            </a:r>
            <a:r>
              <a:rPr lang="en-US" dirty="0">
                <a:latin typeface="+mj-lt"/>
              </a:rPr>
              <a:t> shuttle.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latin typeface="+mj-lt"/>
              </a:rPr>
              <a:t>User’s location shall be picked up from location on the mobile device.</a:t>
            </a:r>
          </a:p>
          <a:p>
            <a:r>
              <a:rPr lang="en-US" b="1" dirty="0">
                <a:latin typeface="+mj-lt"/>
              </a:rPr>
              <a:t>Account Management: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latin typeface="+mj-lt"/>
              </a:rPr>
              <a:t>User shall have the ability to update/reset login and personal information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latin typeface="+mj-lt"/>
              </a:rPr>
              <a:t>User shall be able to reset login credentials..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0300" y="307201"/>
            <a:ext cx="1787987" cy="85009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20750" y="409081"/>
            <a:ext cx="8724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USER &amp; FUNCTIONAL REQUIREMENTS</a:t>
            </a:r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0" y="1050862"/>
            <a:ext cx="12192000" cy="10034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8800" y="4216400"/>
            <a:ext cx="2451100" cy="24511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450" y="1310521"/>
            <a:ext cx="2050555" cy="250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099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73100" y="1262955"/>
            <a:ext cx="11912600" cy="5755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+mj-lt"/>
              </a:rPr>
              <a:t>Availability:</a:t>
            </a:r>
          </a:p>
          <a:p>
            <a:r>
              <a:rPr lang="en-US" sz="1600" dirty="0">
                <a:latin typeface="+mj-lt"/>
              </a:rPr>
              <a:t>The system shall be available for the students to use between 5:45 PM and 7:00 AM every day, 365 days a year.</a:t>
            </a:r>
          </a:p>
          <a:p>
            <a:r>
              <a:rPr lang="en-US" sz="1600" dirty="0">
                <a:latin typeface="+mj-lt"/>
              </a:rPr>
              <a:t>The system shall be available for the NUPD officials and the drivers to use all day, 365 days a year.</a:t>
            </a:r>
          </a:p>
          <a:p>
            <a:r>
              <a:rPr lang="en-US" sz="1600" dirty="0">
                <a:latin typeface="+mj-lt"/>
              </a:rPr>
              <a:t> </a:t>
            </a:r>
          </a:p>
          <a:p>
            <a:r>
              <a:rPr lang="en-US" sz="1600" b="1" dirty="0">
                <a:latin typeface="+mj-lt"/>
              </a:rPr>
              <a:t>Efficiency:</a:t>
            </a:r>
          </a:p>
          <a:p>
            <a:r>
              <a:rPr lang="en-US" sz="1600" dirty="0">
                <a:latin typeface="+mj-lt"/>
              </a:rPr>
              <a:t>The system shall notify the updated request status parameters to the users within 60 seconds of the change.</a:t>
            </a:r>
          </a:p>
          <a:p>
            <a:r>
              <a:rPr lang="en-US" sz="1600" dirty="0">
                <a:latin typeface="+mj-lt"/>
              </a:rPr>
              <a:t>The system shall fetch new requests and notify the on-duty NUPD officials every 15 seconds.</a:t>
            </a:r>
          </a:p>
          <a:p>
            <a:r>
              <a:rPr lang="en-US" sz="1600" dirty="0">
                <a:latin typeface="+mj-lt"/>
              </a:rPr>
              <a:t>  </a:t>
            </a:r>
          </a:p>
          <a:p>
            <a:r>
              <a:rPr lang="en-US" sz="1600" b="1" dirty="0">
                <a:latin typeface="+mj-lt"/>
              </a:rPr>
              <a:t>Reliability:</a:t>
            </a:r>
          </a:p>
          <a:p>
            <a:r>
              <a:rPr lang="en-US" sz="1600" dirty="0">
                <a:latin typeface="+mj-lt"/>
              </a:rPr>
              <a:t>The system shall be able to carry forward the approved requests to for the next shuttle and notify the students about it.</a:t>
            </a:r>
          </a:p>
          <a:p>
            <a:r>
              <a:rPr lang="en-US" sz="1600" dirty="0">
                <a:latin typeface="+mj-lt"/>
              </a:rPr>
              <a:t>The system shall include real-time location updates, to notify the students, about the assigned shuttle.</a:t>
            </a:r>
          </a:p>
          <a:p>
            <a:r>
              <a:rPr lang="en-US" sz="1600" dirty="0">
                <a:latin typeface="+mj-lt"/>
              </a:rPr>
              <a:t> </a:t>
            </a:r>
          </a:p>
          <a:p>
            <a:pPr lvl="8"/>
            <a:r>
              <a:rPr lang="en-US" sz="1600" b="1" dirty="0">
                <a:latin typeface="+mj-lt"/>
              </a:rPr>
              <a:t>Survival:</a:t>
            </a:r>
          </a:p>
          <a:p>
            <a:pPr lvl="8"/>
            <a:r>
              <a:rPr lang="en-US" sz="1600" dirty="0">
                <a:latin typeface="+mj-lt"/>
              </a:rPr>
              <a:t>The system shall identify the internet connection issues to work efficiently and accurately.</a:t>
            </a:r>
          </a:p>
          <a:p>
            <a:pPr lvl="8"/>
            <a:r>
              <a:rPr lang="en-US" sz="1600" dirty="0">
                <a:latin typeface="+mj-lt"/>
              </a:rPr>
              <a:t>The system shall notify the user about the internet connection issues, if any. </a:t>
            </a:r>
          </a:p>
          <a:p>
            <a:pPr lvl="8"/>
            <a:endParaRPr lang="en-US" sz="1600" dirty="0">
              <a:latin typeface="+mj-lt"/>
            </a:endParaRPr>
          </a:p>
          <a:p>
            <a:pPr lvl="8"/>
            <a:r>
              <a:rPr lang="en-US" sz="1600" b="1" dirty="0">
                <a:latin typeface="+mj-lt"/>
              </a:rPr>
              <a:t>Usable:</a:t>
            </a:r>
          </a:p>
          <a:p>
            <a:pPr lvl="8"/>
            <a:r>
              <a:rPr lang="en-US" sz="1600" dirty="0">
                <a:latin typeface="+mj-lt"/>
              </a:rPr>
              <a:t>The system shall guide the first-time users step-by-step about all the features.</a:t>
            </a:r>
          </a:p>
          <a:p>
            <a:pPr lvl="8"/>
            <a:r>
              <a:rPr lang="en-US" sz="1600" dirty="0">
                <a:latin typeface="+mj-lt"/>
              </a:rPr>
              <a:t>Free step-by-step guide shall be available as an in-app feature.</a:t>
            </a:r>
          </a:p>
          <a:p>
            <a:pPr lvl="8"/>
            <a:r>
              <a:rPr lang="en-US" sz="1600" dirty="0">
                <a:latin typeface="+mj-lt"/>
              </a:rPr>
              <a:t> </a:t>
            </a:r>
          </a:p>
          <a:p>
            <a:pPr lvl="8"/>
            <a:r>
              <a:rPr lang="en-US" sz="1600" b="1" dirty="0">
                <a:latin typeface="+mj-lt"/>
              </a:rPr>
              <a:t>Interoperable:</a:t>
            </a:r>
          </a:p>
          <a:p>
            <a:pPr lvl="8"/>
            <a:r>
              <a:rPr lang="en-US" sz="1600" dirty="0">
                <a:latin typeface="+mj-lt"/>
              </a:rPr>
              <a:t>The system shall be accessible from the mobile devices as well as from the web browsers.</a:t>
            </a:r>
          </a:p>
          <a:p>
            <a:endParaRPr lang="en-US" sz="1600" dirty="0"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84200" y="279400"/>
            <a:ext cx="8724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NON-FUNCTIONAL REQUIREMENTS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7600" y="279524"/>
            <a:ext cx="1787987" cy="850092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 flipV="1">
            <a:off x="0" y="1050862"/>
            <a:ext cx="12192000" cy="10034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100" y="4508500"/>
            <a:ext cx="3447004" cy="195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4160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1389</TotalTime>
  <Words>852</Words>
  <Application>Microsoft Office PowerPoint</Application>
  <PresentationFormat>Widescreen</PresentationFormat>
  <Paragraphs>157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Arial</vt:lpstr>
      <vt:lpstr>Avenir Book</vt:lpstr>
      <vt:lpstr>Avenir Light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Thiyagarajan Anandan</dc:creator>
  <cp:lastModifiedBy>Jahnvi Gandhi</cp:lastModifiedBy>
  <cp:revision>67</cp:revision>
  <dcterms:created xsi:type="dcterms:W3CDTF">2016-06-08T02:41:33Z</dcterms:created>
  <dcterms:modified xsi:type="dcterms:W3CDTF">2016-08-10T21:29:45Z</dcterms:modified>
</cp:coreProperties>
</file>